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8" r:id="rId3"/>
    <p:sldId id="368" r:id="rId4"/>
    <p:sldId id="360" r:id="rId5"/>
    <p:sldId id="369" r:id="rId6"/>
    <p:sldId id="361" r:id="rId7"/>
    <p:sldId id="370" r:id="rId8"/>
    <p:sldId id="362" r:id="rId9"/>
    <p:sldId id="363" r:id="rId10"/>
    <p:sldId id="371" r:id="rId11"/>
    <p:sldId id="372" r:id="rId12"/>
    <p:sldId id="373" r:id="rId13"/>
    <p:sldId id="374" r:id="rId14"/>
    <p:sldId id="376" r:id="rId15"/>
    <p:sldId id="375" r:id="rId16"/>
    <p:sldId id="35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2F8DE-B4CA-4633-BC48-59082050EF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0AF74A-83CC-4C08-AC6D-062F60B2A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8AC98-C7BD-4DDA-A7F3-CEAACCE01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30/04/2020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D376E-3E7F-4FDE-9BD6-D23183AE8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2018D-482F-4FBB-B5A4-136A3669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51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E3A61-48EA-4635-B8DD-C828BDDED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FB12E5-F664-408C-82EF-270D34BBD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DE76B-9B89-4912-8BDC-2AEAF2FD7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30/04/2020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B06AE-8DF7-4BA5-9070-0D5707D15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A9931-DAF3-48D4-B2FF-7F1D88FD8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5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FB3CFD-C89A-4607-958F-FDEC12C50D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74CE61-26D9-4219-8628-1C3F8ABDC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74C5F-F405-4BA4-BDFE-862C54FA2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30/04/2020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0B9EB-134C-4F0E-8EBF-4779E327A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0E767-6970-4B90-8249-E37B26F79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45440-6C13-4505-A092-E3DB2CD42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F2383-CF5D-4372-AFB4-5D4E5A664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00D0E-15E3-4F0E-B109-231BDA936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30/04/2020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39A2D-9A3B-4C1E-9FB5-9162252F3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73F91-A59B-4817-B5A7-81F8CB088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8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07101-A9F2-4282-8CFC-42C0B4F3F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3E23E-8EF8-4E3B-8C7E-792AB0A89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C08DC-C236-4F1D-ABD6-D6AEFCD31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30/04/2020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1C22E-A935-416D-A7C3-9AFB6AA3A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B2888-0099-4440-BAF7-B8003BE86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04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8C0A4-2FE9-4864-8EAA-2E19A09CD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89BEB-846F-4C5F-865F-B63F71D455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ACEA4-DC20-4EB9-B1D3-790503B6B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8430AC-7611-4344-8FC0-91CE5755A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30/04/2020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15696D-95F2-4168-849F-098198F7E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DA373-0336-4555-8889-49735CECF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21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6DD19-FD82-417C-9DE3-733C8505B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1D9CF-FEC8-4E9D-AC04-6E525ED73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B72F3-B8BC-44DB-850D-0CBBB1A994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0EF80C-FDE5-4458-89A0-16BF6B5A7E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3ADB7B-4E2C-4A79-AD65-F17C770019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034A19-DA71-46E7-A391-715B04B5E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30/04/2020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7CF7C5-456B-418B-BE25-E5B52074C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24D298-0E96-4AD8-BACF-5CABB4823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541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2D693-4E04-454F-B2A2-98981BD1D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57F385-22ED-44B1-893A-4C086D60D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30/04/2020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B01C3-7926-4396-BCB4-D0F59C4DC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C5A02F-6B64-49BF-BB1B-411A40527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4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08D0F2-CFC8-4856-BD66-FE121D3C8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30/04/2020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810633-20A5-46ED-9905-6EEC30BDD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B12D7B-F223-4A11-8EA7-5D0D75414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05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09882-6A18-46C3-A5DC-F88511989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94F6A-31AC-4124-9567-CA72F4259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EB9B8C-6424-4AA1-87AD-084E365F0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533242-5D08-4BDA-BC88-5371E948C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30/04/2020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71A230-E412-42EB-A7D3-3387A6BBB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6260BE-7488-4EA3-8334-CE18B8696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7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D4ACB-75E9-4F1A-B999-5210C80B4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5E96FA-713E-4E7F-9AEF-0756888ED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42EDD-F5CA-4288-856B-B59A025C64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D564EE-40BE-463A-980D-F36DC3349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30/04/2020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3D42A-D52E-4D37-8F1D-02B7A0099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3F0895-8352-4445-8542-9E9EB2B66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25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466C9D-782A-45A7-A4A0-855B744BC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09EF60-EC83-43B9-9323-0303E7182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88478-8BAB-4F8D-B0CB-0AF0EBF75A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74CB4-ECE1-44B1-A034-17F654018AD5}" type="datetimeFigureOut">
              <a:rPr lang="en-US" smtClean="0"/>
              <a:t>30/04/2020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FA105-6BD8-4916-BD65-EA0A53DF8C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A17B4-89F7-4703-9B71-5A0D50766E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84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FD1538F-FDC2-4C81-8363-046FCCAB1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575" y="417438"/>
            <a:ext cx="9915525" cy="23145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CB81E1A-32FD-42F8-AD38-579C5253DEB5}"/>
              </a:ext>
            </a:extLst>
          </p:cNvPr>
          <p:cNvSpPr txBox="1"/>
          <p:nvPr/>
        </p:nvSpPr>
        <p:spPr>
          <a:xfrm>
            <a:off x="3444536" y="5505342"/>
            <a:ext cx="63396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4000" dirty="0"/>
              <a:t>د. احمد سليمان عبدالله</a:t>
            </a:r>
            <a:endParaRPr 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4E0AD8-BAEF-48B9-BA42-05F26DB0B9FB}"/>
              </a:ext>
            </a:extLst>
          </p:cNvPr>
          <p:cNvSpPr txBox="1"/>
          <p:nvPr/>
        </p:nvSpPr>
        <p:spPr>
          <a:xfrm>
            <a:off x="3169326" y="4574665"/>
            <a:ext cx="63396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7030A0"/>
                </a:solidFill>
              </a:rPr>
              <a:t>By Dr. Ahmed S. Abdullah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709EDD-71AA-4665-AC6D-9662839512F8}"/>
              </a:ext>
            </a:extLst>
          </p:cNvPr>
          <p:cNvSpPr/>
          <p:nvPr/>
        </p:nvSpPr>
        <p:spPr>
          <a:xfrm>
            <a:off x="2500604" y="3616524"/>
            <a:ext cx="78470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  <a:latin typeface="ItcKabel-Book"/>
              </a:rPr>
              <a:t>Maximum Power Transfer Theorem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5CFBA4-EB7F-4768-8A1D-6FD69A59F55E}"/>
              </a:ext>
            </a:extLst>
          </p:cNvPr>
          <p:cNvSpPr/>
          <p:nvPr/>
        </p:nvSpPr>
        <p:spPr>
          <a:xfrm>
            <a:off x="4459329" y="2732013"/>
            <a:ext cx="360900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solidFill>
                  <a:srgbClr val="C1000B"/>
                </a:solidFill>
                <a:latin typeface="ItcKabel-Book"/>
              </a:rPr>
              <a:t>DC Circuits</a:t>
            </a:r>
          </a:p>
        </p:txBody>
      </p:sp>
    </p:spTree>
    <p:extLst>
      <p:ext uri="{BB962C8B-B14F-4D97-AF65-F5344CB8AC3E}">
        <p14:creationId xmlns:p14="http://schemas.microsoft.com/office/powerpoint/2010/main" val="1085145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894443-D506-42FF-9C00-E465CCAF30FD}"/>
              </a:ext>
            </a:extLst>
          </p:cNvPr>
          <p:cNvSpPr/>
          <p:nvPr/>
        </p:nvSpPr>
        <p:spPr>
          <a:xfrm>
            <a:off x="2623673" y="53268"/>
            <a:ext cx="69446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Maximum Power Transfer Theorem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05FDBAB-2B29-4176-9E7C-BBDD714EC16C}"/>
              </a:ext>
            </a:extLst>
          </p:cNvPr>
          <p:cNvSpPr/>
          <p:nvPr/>
        </p:nvSpPr>
        <p:spPr>
          <a:xfrm>
            <a:off x="743338" y="1603918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26653F-3B6E-4E3D-87F3-B873A03BFD5E}"/>
              </a:ext>
            </a:extLst>
          </p:cNvPr>
          <p:cNvSpPr/>
          <p:nvPr/>
        </p:nvSpPr>
        <p:spPr>
          <a:xfrm>
            <a:off x="743338" y="828593"/>
            <a:ext cx="112464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 2: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Find the value of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b="1" i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L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in network shown for maximum power to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b="1" i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, and determine the maximum power.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BA16392-D354-440E-8BFA-294F47CE30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6587" y="2057400"/>
            <a:ext cx="5389959" cy="2743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11F099-70BA-4908-8D11-9FBC82D2A9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246" y="2154691"/>
            <a:ext cx="3171825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003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894443-D506-42FF-9C00-E465CCAF30FD}"/>
              </a:ext>
            </a:extLst>
          </p:cNvPr>
          <p:cNvSpPr/>
          <p:nvPr/>
        </p:nvSpPr>
        <p:spPr>
          <a:xfrm>
            <a:off x="2623673" y="53268"/>
            <a:ext cx="69446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Maximum Power Transfer Theorem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05FDBAB-2B29-4176-9E7C-BBDD714EC16C}"/>
              </a:ext>
            </a:extLst>
          </p:cNvPr>
          <p:cNvSpPr/>
          <p:nvPr/>
        </p:nvSpPr>
        <p:spPr>
          <a:xfrm>
            <a:off x="743338" y="1603918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26653F-3B6E-4E3D-87F3-B873A03BFD5E}"/>
              </a:ext>
            </a:extLst>
          </p:cNvPr>
          <p:cNvSpPr/>
          <p:nvPr/>
        </p:nvSpPr>
        <p:spPr>
          <a:xfrm>
            <a:off x="743338" y="828593"/>
            <a:ext cx="112464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 2: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Find the value of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b="1" i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L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in network shown for maximum power to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b="1" i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, and determine the maximum power.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7C07443-B95B-45B4-914D-C89958665F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1710" y="2057400"/>
            <a:ext cx="5389959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409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5AEC146-807B-4D6C-850C-5B511CE2B2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0420"/>
          <a:stretch/>
        </p:blipFill>
        <p:spPr>
          <a:xfrm>
            <a:off x="596184" y="1973250"/>
            <a:ext cx="6800850" cy="178698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4894443-D506-42FF-9C00-E465CCAF30FD}"/>
              </a:ext>
            </a:extLst>
          </p:cNvPr>
          <p:cNvSpPr/>
          <p:nvPr/>
        </p:nvSpPr>
        <p:spPr>
          <a:xfrm>
            <a:off x="2623673" y="53268"/>
            <a:ext cx="69446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Maximum Power Transfer Theorem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05FDBAB-2B29-4176-9E7C-BBDD714EC16C}"/>
              </a:ext>
            </a:extLst>
          </p:cNvPr>
          <p:cNvSpPr/>
          <p:nvPr/>
        </p:nvSpPr>
        <p:spPr>
          <a:xfrm>
            <a:off x="743338" y="1603918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26653F-3B6E-4E3D-87F3-B873A03BFD5E}"/>
              </a:ext>
            </a:extLst>
          </p:cNvPr>
          <p:cNvSpPr/>
          <p:nvPr/>
        </p:nvSpPr>
        <p:spPr>
          <a:xfrm>
            <a:off x="743338" y="828593"/>
            <a:ext cx="112464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 2: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Find the value of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b="1" i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L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in network shown for maximum power to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b="1" i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, and determine the maximum power.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7C07443-B95B-45B4-914D-C89958665F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1710" y="2057400"/>
            <a:ext cx="5389959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061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0112828-9B1C-4ADA-A0FE-557AFBAB48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0740"/>
          <a:stretch/>
        </p:blipFill>
        <p:spPr>
          <a:xfrm>
            <a:off x="596184" y="1973250"/>
            <a:ext cx="6800850" cy="357846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4894443-D506-42FF-9C00-E465CCAF30FD}"/>
              </a:ext>
            </a:extLst>
          </p:cNvPr>
          <p:cNvSpPr/>
          <p:nvPr/>
        </p:nvSpPr>
        <p:spPr>
          <a:xfrm>
            <a:off x="2623673" y="53268"/>
            <a:ext cx="69446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Maximum Power Transfer Theorem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05FDBAB-2B29-4176-9E7C-BBDD714EC16C}"/>
              </a:ext>
            </a:extLst>
          </p:cNvPr>
          <p:cNvSpPr/>
          <p:nvPr/>
        </p:nvSpPr>
        <p:spPr>
          <a:xfrm>
            <a:off x="743338" y="1603918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26653F-3B6E-4E3D-87F3-B873A03BFD5E}"/>
              </a:ext>
            </a:extLst>
          </p:cNvPr>
          <p:cNvSpPr/>
          <p:nvPr/>
        </p:nvSpPr>
        <p:spPr>
          <a:xfrm>
            <a:off x="743338" y="828593"/>
            <a:ext cx="112464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 2: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Find the value of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b="1" i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L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in network shown for maximum power to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b="1" i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, and determine the maximum power.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7C07443-B95B-45B4-914D-C89958665F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1710" y="2057400"/>
            <a:ext cx="5389959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387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0112828-9B1C-4ADA-A0FE-557AFBAB4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184" y="1973250"/>
            <a:ext cx="6800850" cy="45148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4894443-D506-42FF-9C00-E465CCAF30FD}"/>
              </a:ext>
            </a:extLst>
          </p:cNvPr>
          <p:cNvSpPr/>
          <p:nvPr/>
        </p:nvSpPr>
        <p:spPr>
          <a:xfrm>
            <a:off x="2623673" y="53268"/>
            <a:ext cx="69446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Maximum Power Transfer Theorem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05FDBAB-2B29-4176-9E7C-BBDD714EC16C}"/>
              </a:ext>
            </a:extLst>
          </p:cNvPr>
          <p:cNvSpPr/>
          <p:nvPr/>
        </p:nvSpPr>
        <p:spPr>
          <a:xfrm>
            <a:off x="743338" y="1603918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26653F-3B6E-4E3D-87F3-B873A03BFD5E}"/>
              </a:ext>
            </a:extLst>
          </p:cNvPr>
          <p:cNvSpPr/>
          <p:nvPr/>
        </p:nvSpPr>
        <p:spPr>
          <a:xfrm>
            <a:off x="743338" y="828593"/>
            <a:ext cx="112464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 2: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Find the value of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b="1" i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L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in network shown for maximum power to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b="1" i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, and determine the maximum power.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7C07443-B95B-45B4-914D-C89958665F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1710" y="2057400"/>
            <a:ext cx="5389959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710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0112828-9B1C-4ADA-A0FE-557AFBAB4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184" y="1973250"/>
            <a:ext cx="6800850" cy="45148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4894443-D506-42FF-9C00-E465CCAF30FD}"/>
              </a:ext>
            </a:extLst>
          </p:cNvPr>
          <p:cNvSpPr/>
          <p:nvPr/>
        </p:nvSpPr>
        <p:spPr>
          <a:xfrm>
            <a:off x="2623673" y="53268"/>
            <a:ext cx="69446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Maximum Power Transfer Theorem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05FDBAB-2B29-4176-9E7C-BBDD714EC16C}"/>
              </a:ext>
            </a:extLst>
          </p:cNvPr>
          <p:cNvSpPr/>
          <p:nvPr/>
        </p:nvSpPr>
        <p:spPr>
          <a:xfrm>
            <a:off x="743338" y="1603918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26653F-3B6E-4E3D-87F3-B873A03BFD5E}"/>
              </a:ext>
            </a:extLst>
          </p:cNvPr>
          <p:cNvSpPr/>
          <p:nvPr/>
        </p:nvSpPr>
        <p:spPr>
          <a:xfrm>
            <a:off x="743338" y="828593"/>
            <a:ext cx="112464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 2: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Find the value of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b="1" i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L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in network shown for maximum power to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b="1" i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, and determine the maximum power.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1A00D69-4C26-4DED-9829-D5F40622DB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6587" y="2057400"/>
            <a:ext cx="5389959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67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5E88B2A-64F0-4526-8D99-29A1A81AD206}"/>
              </a:ext>
            </a:extLst>
          </p:cNvPr>
          <p:cNvSpPr txBox="1"/>
          <p:nvPr/>
        </p:nvSpPr>
        <p:spPr>
          <a:xfrm>
            <a:off x="4910831" y="443884"/>
            <a:ext cx="2339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7030A0"/>
                </a:solidFill>
              </a:rPr>
              <a:t>References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7241B1-AA15-442D-A2BE-C31289CBDD90}"/>
              </a:ext>
            </a:extLst>
          </p:cNvPr>
          <p:cNvSpPr/>
          <p:nvPr/>
        </p:nvSpPr>
        <p:spPr>
          <a:xfrm>
            <a:off x="1185168" y="1800818"/>
            <a:ext cx="100983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b="1" dirty="0" err="1"/>
              <a:t>Boylestad</a:t>
            </a:r>
            <a:r>
              <a:rPr lang="en-US" sz="2400" b="1" dirty="0"/>
              <a:t>, Robert L. </a:t>
            </a:r>
            <a:r>
              <a:rPr lang="en-US" sz="2400" b="1" i="1" dirty="0"/>
              <a:t>Introductory circuit analysis</a:t>
            </a:r>
            <a:r>
              <a:rPr lang="en-US" sz="2400" b="1" dirty="0"/>
              <a:t>. Pearson Education, 2010.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68A5D0-1FAF-4505-AB35-A3ECD1140E67}"/>
              </a:ext>
            </a:extLst>
          </p:cNvPr>
          <p:cNvSpPr/>
          <p:nvPr/>
        </p:nvSpPr>
        <p:spPr>
          <a:xfrm>
            <a:off x="1185169" y="2556743"/>
            <a:ext cx="100983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b="1" dirty="0"/>
              <a:t>Robbins, Allan H., and Wilhelm C. Miller. Circuit analysis: Theory and practice. Cengage Learning, 2012.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98FEED-4CC4-46CC-B3DF-9C702135687D}"/>
              </a:ext>
            </a:extLst>
          </p:cNvPr>
          <p:cNvSpPr/>
          <p:nvPr/>
        </p:nvSpPr>
        <p:spPr>
          <a:xfrm>
            <a:off x="1185168" y="3682000"/>
            <a:ext cx="100983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b="1" dirty="0" err="1"/>
              <a:t>Sadiku</a:t>
            </a:r>
            <a:r>
              <a:rPr lang="en-US" sz="2400" b="1" dirty="0"/>
              <a:t>, Matthew NO, and </a:t>
            </a:r>
            <a:r>
              <a:rPr lang="en-US" sz="2400" b="1" dirty="0" err="1"/>
              <a:t>Chales</a:t>
            </a:r>
            <a:r>
              <a:rPr lang="en-US" sz="2400" b="1" dirty="0"/>
              <a:t> K. Alexander. Fundamentals of electric circuits. McGraw-Hill Higher Education, 2007.</a:t>
            </a:r>
          </a:p>
        </p:txBody>
      </p:sp>
    </p:spTree>
    <p:extLst>
      <p:ext uri="{BB962C8B-B14F-4D97-AF65-F5344CB8AC3E}">
        <p14:creationId xmlns:p14="http://schemas.microsoft.com/office/powerpoint/2010/main" val="3015788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2BA12F-BF36-4176-BBDF-4D82152B0A7C}"/>
              </a:ext>
            </a:extLst>
          </p:cNvPr>
          <p:cNvSpPr/>
          <p:nvPr/>
        </p:nvSpPr>
        <p:spPr>
          <a:xfrm>
            <a:off x="2623673" y="53268"/>
            <a:ext cx="69446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>
                <a:solidFill>
                  <a:srgbClr val="C1000B"/>
                </a:solidFill>
                <a:latin typeface="ItcKabel-Book"/>
              </a:rPr>
              <a:t>Maximum Power Transfer Theorem</a:t>
            </a:r>
            <a:endParaRPr lang="en-US" sz="3600" b="1" dirty="0">
              <a:solidFill>
                <a:srgbClr val="C1000B"/>
              </a:solidFill>
              <a:latin typeface="ItcKabel-Book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D5DE52F-EB45-4301-86D4-E11BFA7896A9}"/>
                  </a:ext>
                </a:extLst>
              </p:cNvPr>
              <p:cNvSpPr/>
              <p:nvPr/>
            </p:nvSpPr>
            <p:spPr>
              <a:xfrm>
                <a:off x="730897" y="858617"/>
                <a:ext cx="10730203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solidFill>
                      <a:srgbClr val="009E70"/>
                    </a:solidFill>
                    <a:latin typeface="ItcKabel-Medium"/>
                  </a:rPr>
                  <a:t>Maximum power </a:t>
                </a:r>
                <a:r>
                  <a:rPr lang="en-US" sz="2000" dirty="0">
                    <a:solidFill>
                      <a:srgbClr val="000000"/>
                    </a:solidFill>
                    <a:latin typeface="ItcKabel-Book"/>
                  </a:rPr>
                  <a:t>is transferred to the load when the load resistance equals the Thevenin resistance as seen from the load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𝑳</m:t>
                        </m:r>
                      </m:sub>
                    </m:sSub>
                    <m:r>
                      <a:rPr lang="en-US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𝑻𝒉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D5DE52F-EB45-4301-86D4-E11BFA7896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97" y="858617"/>
                <a:ext cx="10730203" cy="707886"/>
              </a:xfrm>
              <a:prstGeom prst="rect">
                <a:avLst/>
              </a:prstGeom>
              <a:blipFill>
                <a:blip r:embed="rId2"/>
                <a:stretch>
                  <a:fillRect l="-625" t="-5172" r="-966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F46BCCD4-FC88-4107-B414-9E0D7099824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932" t="24675" r="22144" b="13583"/>
          <a:stretch/>
        </p:blipFill>
        <p:spPr>
          <a:xfrm>
            <a:off x="825910" y="1693266"/>
            <a:ext cx="1327354" cy="5057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C1EE4BF-158C-48C7-98E9-F2FDB96C438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8529" b="10465"/>
          <a:stretch/>
        </p:blipFill>
        <p:spPr>
          <a:xfrm>
            <a:off x="5961632" y="1566503"/>
            <a:ext cx="6021403" cy="259254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D1075F3-781F-44A8-B912-30AD3092268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8717"/>
          <a:stretch/>
        </p:blipFill>
        <p:spPr>
          <a:xfrm>
            <a:off x="6522097" y="4300680"/>
            <a:ext cx="4137960" cy="25040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877715D-7976-4D80-A3B8-728C33AC72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0897" y="2325791"/>
            <a:ext cx="4276725" cy="8858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F5F9582-57F5-479F-BB61-2C192856FA1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0897" y="3338379"/>
            <a:ext cx="4562475" cy="4191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A0EC172-B4FA-44D9-AA87-54F8BAEE517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5910" y="4167495"/>
            <a:ext cx="4600575" cy="9048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B1FF2AE-B307-4708-93FC-D2F0B7E8E4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52612" y="5127308"/>
            <a:ext cx="1781175" cy="120015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6AC34EC-6D6B-4043-BD50-F98BB8494BF2}"/>
              </a:ext>
            </a:extLst>
          </p:cNvPr>
          <p:cNvSpPr/>
          <p:nvPr/>
        </p:nvSpPr>
        <p:spPr>
          <a:xfrm>
            <a:off x="809771" y="5579374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ItcKabel-Book"/>
              </a:rPr>
              <a:t>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312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2BA12F-BF36-4176-BBDF-4D82152B0A7C}"/>
              </a:ext>
            </a:extLst>
          </p:cNvPr>
          <p:cNvSpPr/>
          <p:nvPr/>
        </p:nvSpPr>
        <p:spPr>
          <a:xfrm>
            <a:off x="2623673" y="53268"/>
            <a:ext cx="69446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>
                <a:solidFill>
                  <a:srgbClr val="C1000B"/>
                </a:solidFill>
                <a:latin typeface="ItcKabel-Book"/>
              </a:rPr>
              <a:t>Maximum Power Transfer Theorem</a:t>
            </a:r>
            <a:endParaRPr lang="en-US" sz="3600" b="1" dirty="0">
              <a:solidFill>
                <a:srgbClr val="C1000B"/>
              </a:solidFill>
              <a:latin typeface="ItcKabel-Book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D5DE52F-EB45-4301-86D4-E11BFA7896A9}"/>
                  </a:ext>
                </a:extLst>
              </p:cNvPr>
              <p:cNvSpPr/>
              <p:nvPr/>
            </p:nvSpPr>
            <p:spPr>
              <a:xfrm>
                <a:off x="730897" y="858617"/>
                <a:ext cx="10730203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solidFill>
                      <a:srgbClr val="009E70"/>
                    </a:solidFill>
                    <a:latin typeface="ItcKabel-Medium"/>
                  </a:rPr>
                  <a:t>Maximum power </a:t>
                </a:r>
                <a:r>
                  <a:rPr lang="en-US" sz="2000" dirty="0">
                    <a:solidFill>
                      <a:srgbClr val="000000"/>
                    </a:solidFill>
                    <a:latin typeface="ItcKabel-Book"/>
                  </a:rPr>
                  <a:t>is transferred to the load when the load resistance equals the Norton’s resistance as seen from the load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𝑳</m:t>
                        </m:r>
                      </m:sub>
                    </m:sSub>
                    <m:r>
                      <a:rPr lang="en-US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D5DE52F-EB45-4301-86D4-E11BFA7896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97" y="858617"/>
                <a:ext cx="10730203" cy="707886"/>
              </a:xfrm>
              <a:prstGeom prst="rect">
                <a:avLst/>
              </a:prstGeom>
              <a:blipFill>
                <a:blip r:embed="rId2"/>
                <a:stretch>
                  <a:fillRect l="-625" t="-5172" r="-341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D6AC34EC-6D6B-4043-BD50-F98BB8494BF2}"/>
              </a:ext>
            </a:extLst>
          </p:cNvPr>
          <p:cNvSpPr/>
          <p:nvPr/>
        </p:nvSpPr>
        <p:spPr>
          <a:xfrm>
            <a:off x="809771" y="5579374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ItcKabel-Book"/>
              </a:rPr>
              <a:t>and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A3574D-F39D-48ED-9FBF-9725BCA6CE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188"/>
          <a:stretch/>
        </p:blipFill>
        <p:spPr>
          <a:xfrm>
            <a:off x="6528009" y="4289945"/>
            <a:ext cx="4131418" cy="2514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A1958DE-9503-48A4-A961-1125431D0F1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8593"/>
          <a:stretch/>
        </p:blipFill>
        <p:spPr>
          <a:xfrm>
            <a:off x="6534923" y="1566503"/>
            <a:ext cx="5404438" cy="263547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6DF7DB4-55B2-4303-B5AB-D4228C8910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4416" y="1641546"/>
            <a:ext cx="1238250" cy="5715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90D8719-21F2-417A-BC39-C7BBDED6996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42610" y="5302077"/>
            <a:ext cx="1762125" cy="9239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6787E92-2E4D-4B61-9506-D186DFF7EBDF}"/>
                  </a:ext>
                </a:extLst>
              </p:cNvPr>
              <p:cNvSpPr txBox="1"/>
              <p:nvPr/>
            </p:nvSpPr>
            <p:spPr>
              <a:xfrm>
                <a:off x="730897" y="2399776"/>
                <a:ext cx="4442563" cy="751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6787E92-2E4D-4B61-9506-D186DFF7EB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97" y="2399776"/>
                <a:ext cx="4442563" cy="75187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id="{BF5364E8-8B0D-4FEF-A701-716B9B93C2D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0897" y="3338379"/>
            <a:ext cx="4562475" cy="419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14B2D03-40E4-4686-8964-5ED2220B900B}"/>
                  </a:ext>
                </a:extLst>
              </p:cNvPr>
              <p:cNvSpPr txBox="1"/>
              <p:nvPr/>
            </p:nvSpPr>
            <p:spPr>
              <a:xfrm>
                <a:off x="730897" y="4129916"/>
                <a:ext cx="4705584" cy="9028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14B2D03-40E4-4686-8964-5ED2220B90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97" y="4129916"/>
                <a:ext cx="4705584" cy="9028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7590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894443-D506-42FF-9C00-E465CCAF30FD}"/>
              </a:ext>
            </a:extLst>
          </p:cNvPr>
          <p:cNvSpPr/>
          <p:nvPr/>
        </p:nvSpPr>
        <p:spPr>
          <a:xfrm>
            <a:off x="2623673" y="53268"/>
            <a:ext cx="69446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Maximum Power Transfer Theorem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DAC9A5-2B3A-4F0B-AEBF-ED25D16B01A8}"/>
              </a:ext>
            </a:extLst>
          </p:cNvPr>
          <p:cNvSpPr/>
          <p:nvPr/>
        </p:nvSpPr>
        <p:spPr>
          <a:xfrm>
            <a:off x="743338" y="828593"/>
            <a:ext cx="110878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 1: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For the network shown, determine the value of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b="1" i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for maximum power transfer, and calculate the maximum power delivered under these conditions.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C5E2BA4-30C8-4BFC-BC88-E9D14B919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057400"/>
            <a:ext cx="6077339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221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894443-D506-42FF-9C00-E465CCAF30FD}"/>
              </a:ext>
            </a:extLst>
          </p:cNvPr>
          <p:cNvSpPr/>
          <p:nvPr/>
        </p:nvSpPr>
        <p:spPr>
          <a:xfrm>
            <a:off x="2623673" y="53268"/>
            <a:ext cx="69446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Maximum Power Transfer Theorem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5DFD544-1171-462D-B327-62C53C0B4EFA}"/>
              </a:ext>
            </a:extLst>
          </p:cNvPr>
          <p:cNvSpPr/>
          <p:nvPr/>
        </p:nvSpPr>
        <p:spPr>
          <a:xfrm>
            <a:off x="743338" y="1603918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E8716A-84CA-4019-AC2B-576ADB84D5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338" y="2237403"/>
            <a:ext cx="4772025" cy="1562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05099B8-2F72-4988-89AF-1AF3E715A6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057400"/>
            <a:ext cx="6077339" cy="27432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1E68122-38B6-4CDD-9108-A13CBD3736EA}"/>
              </a:ext>
            </a:extLst>
          </p:cNvPr>
          <p:cNvSpPr/>
          <p:nvPr/>
        </p:nvSpPr>
        <p:spPr>
          <a:xfrm>
            <a:off x="743338" y="828593"/>
            <a:ext cx="110878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 1: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For the network shown, determine the value of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b="1" i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for maximum power transfer, and calculate the maximum power delivered under these conditions.</a:t>
            </a:r>
          </a:p>
        </p:txBody>
      </p:sp>
    </p:spTree>
    <p:extLst>
      <p:ext uri="{BB962C8B-B14F-4D97-AF65-F5344CB8AC3E}">
        <p14:creationId xmlns:p14="http://schemas.microsoft.com/office/powerpoint/2010/main" val="641561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894443-D506-42FF-9C00-E465CCAF30FD}"/>
              </a:ext>
            </a:extLst>
          </p:cNvPr>
          <p:cNvSpPr/>
          <p:nvPr/>
        </p:nvSpPr>
        <p:spPr>
          <a:xfrm>
            <a:off x="2623673" y="53268"/>
            <a:ext cx="69446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Maximum Power Transfer Theorem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81C3F71-9176-4BB3-A177-37AC25BAEB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057400"/>
            <a:ext cx="6077339" cy="27432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BCD6547-CCA2-49CC-A5AD-ABAC4F2A1F7A}"/>
              </a:ext>
            </a:extLst>
          </p:cNvPr>
          <p:cNvSpPr/>
          <p:nvPr/>
        </p:nvSpPr>
        <p:spPr>
          <a:xfrm>
            <a:off x="743338" y="1603918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FABD9F-A3F6-4B38-B800-09DC6FBC33A0}"/>
              </a:ext>
            </a:extLst>
          </p:cNvPr>
          <p:cNvSpPr/>
          <p:nvPr/>
        </p:nvSpPr>
        <p:spPr>
          <a:xfrm>
            <a:off x="743338" y="828593"/>
            <a:ext cx="110878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 1: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For the network shown, determine the value of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b="1" i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for maximum power transfer, and calculate the maximum power delivered under these conditions.</a:t>
            </a:r>
          </a:p>
        </p:txBody>
      </p:sp>
    </p:spTree>
    <p:extLst>
      <p:ext uri="{BB962C8B-B14F-4D97-AF65-F5344CB8AC3E}">
        <p14:creationId xmlns:p14="http://schemas.microsoft.com/office/powerpoint/2010/main" val="3146332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894443-D506-42FF-9C00-E465CCAF30FD}"/>
              </a:ext>
            </a:extLst>
          </p:cNvPr>
          <p:cNvSpPr/>
          <p:nvPr/>
        </p:nvSpPr>
        <p:spPr>
          <a:xfrm>
            <a:off x="2623673" y="53268"/>
            <a:ext cx="69446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Maximum Power Transfer Theorem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CD6547-CCA2-49CC-A5AD-ABAC4F2A1F7A}"/>
              </a:ext>
            </a:extLst>
          </p:cNvPr>
          <p:cNvSpPr/>
          <p:nvPr/>
        </p:nvSpPr>
        <p:spPr>
          <a:xfrm>
            <a:off x="743338" y="1603918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6F4FBB-DDCE-4192-8CAE-3EAADB0F96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951" y="2125571"/>
            <a:ext cx="5648325" cy="10096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744C8F-4C0B-41D6-A540-8A19EEA355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484" y="3429000"/>
            <a:ext cx="1781175" cy="12001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E6C18FE-724C-40CD-B484-574F9A65D7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338" y="4800600"/>
            <a:ext cx="4048125" cy="85725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9FABD9F-A3F6-4B38-B800-09DC6FBC33A0}"/>
              </a:ext>
            </a:extLst>
          </p:cNvPr>
          <p:cNvSpPr/>
          <p:nvPr/>
        </p:nvSpPr>
        <p:spPr>
          <a:xfrm>
            <a:off x="743338" y="828593"/>
            <a:ext cx="110878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 1: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For the network shown, determine the value of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b="1" i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for maximum power transfer, and calculate the maximum power delivered under these conditions.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FA22CF3-194D-4F99-A4FB-28B25167EE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2057400"/>
            <a:ext cx="6077339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17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894443-D506-42FF-9C00-E465CCAF30FD}"/>
              </a:ext>
            </a:extLst>
          </p:cNvPr>
          <p:cNvSpPr/>
          <p:nvPr/>
        </p:nvSpPr>
        <p:spPr>
          <a:xfrm>
            <a:off x="2623673" y="53268"/>
            <a:ext cx="69446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Maximum Power Transfer Theorem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75C91E-EF1D-47C2-8BC7-BBF7A3ED3A59}"/>
              </a:ext>
            </a:extLst>
          </p:cNvPr>
          <p:cNvSpPr/>
          <p:nvPr/>
        </p:nvSpPr>
        <p:spPr>
          <a:xfrm>
            <a:off x="743338" y="828593"/>
            <a:ext cx="112464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 2: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Find the value of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b="1" i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L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in network shown for maximum power to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b="1" i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, and determine the maximum power.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AE9C7A-1A3C-4BF7-B352-D4E3ADD2A1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6587" y="2057400"/>
            <a:ext cx="5389959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191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894443-D506-42FF-9C00-E465CCAF30FD}"/>
              </a:ext>
            </a:extLst>
          </p:cNvPr>
          <p:cNvSpPr/>
          <p:nvPr/>
        </p:nvSpPr>
        <p:spPr>
          <a:xfrm>
            <a:off x="2623673" y="53268"/>
            <a:ext cx="69446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Maximum Power Transfer Theorem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05FDBAB-2B29-4176-9E7C-BBDD714EC16C}"/>
              </a:ext>
            </a:extLst>
          </p:cNvPr>
          <p:cNvSpPr/>
          <p:nvPr/>
        </p:nvSpPr>
        <p:spPr>
          <a:xfrm>
            <a:off x="743338" y="1603918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26653F-3B6E-4E3D-87F3-B873A03BFD5E}"/>
              </a:ext>
            </a:extLst>
          </p:cNvPr>
          <p:cNvSpPr/>
          <p:nvPr/>
        </p:nvSpPr>
        <p:spPr>
          <a:xfrm>
            <a:off x="743338" y="828593"/>
            <a:ext cx="112464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 2: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Find the value of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b="1" i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L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in network shown for maximum power to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b="1" i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, and determine the maximum power.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9EFBAC-70A5-42A6-91B5-762E75BE4B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6587" y="2057400"/>
            <a:ext cx="5389959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731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4180</TotalTime>
  <Words>519</Words>
  <Application>Microsoft Office PowerPoint</Application>
  <PresentationFormat>Widescreen</PresentationFormat>
  <Paragraphs>50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ItcKabel-Book</vt:lpstr>
      <vt:lpstr>ItcKabel-Medium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alogaidi</dc:creator>
  <cp:lastModifiedBy>ahmed alogaidi</cp:lastModifiedBy>
  <cp:revision>330</cp:revision>
  <dcterms:created xsi:type="dcterms:W3CDTF">2020-03-04T10:44:15Z</dcterms:created>
  <dcterms:modified xsi:type="dcterms:W3CDTF">2020-04-30T09:44:36Z</dcterms:modified>
</cp:coreProperties>
</file>